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301" r:id="rId3"/>
    <p:sldId id="287" r:id="rId4"/>
    <p:sldId id="295" r:id="rId5"/>
    <p:sldId id="286" r:id="rId6"/>
    <p:sldId id="296" r:id="rId7"/>
    <p:sldId id="294" r:id="rId8"/>
    <p:sldId id="300" r:id="rId9"/>
    <p:sldId id="297" r:id="rId10"/>
    <p:sldId id="299" r:id="rId1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5" autoAdjust="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3138E0B8-7620-457B-8331-6B0095218771}" type="datetimeFigureOut">
              <a:rPr lang="en-GB" smtClean="0"/>
              <a:t>25/10/18</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45D0D3C4-0422-4F44-817E-BC7325C55799}" type="slidenum">
              <a:rPr lang="en-GB" smtClean="0"/>
              <a:t>‹#›</a:t>
            </a:fld>
            <a:endParaRPr lang="en-GB"/>
          </a:p>
        </p:txBody>
      </p:sp>
    </p:spTree>
    <p:extLst>
      <p:ext uri="{BB962C8B-B14F-4D97-AF65-F5344CB8AC3E}">
        <p14:creationId xmlns:p14="http://schemas.microsoft.com/office/powerpoint/2010/main" val="231969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90E061D3-E0A1-4726-9EAD-87594C38B5B3}" type="datetimeFigureOut">
              <a:rPr lang="en-GB" smtClean="0"/>
              <a:t>25/10/18</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9B1FED84-0388-4B35-BA41-AB68FB66B4FB}" type="slidenum">
              <a:rPr lang="en-GB" smtClean="0"/>
              <a:t>‹#›</a:t>
            </a:fld>
            <a:endParaRPr lang="en-GB"/>
          </a:p>
        </p:txBody>
      </p:sp>
    </p:spTree>
    <p:extLst>
      <p:ext uri="{BB962C8B-B14F-4D97-AF65-F5344CB8AC3E}">
        <p14:creationId xmlns:p14="http://schemas.microsoft.com/office/powerpoint/2010/main" val="426747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1FED84-0388-4B35-BA41-AB68FB66B4FB}" type="slidenum">
              <a:rPr lang="en-GB" smtClean="0"/>
              <a:t>6</a:t>
            </a:fld>
            <a:endParaRPr lang="en-GB"/>
          </a:p>
        </p:txBody>
      </p:sp>
    </p:spTree>
    <p:extLst>
      <p:ext uri="{BB962C8B-B14F-4D97-AF65-F5344CB8AC3E}">
        <p14:creationId xmlns:p14="http://schemas.microsoft.com/office/powerpoint/2010/main" val="345867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Arial" panose="020B0604020202020204" pitchFamily="34" charset="0"/>
                <a:ea typeface="+mn-ea"/>
                <a:cs typeface="+mn-cs"/>
              </a:rPr>
              <a:t>There has been enthusiasm for a car share scheme to help those who work in Newbury town centre.  The Corn Exchange approached the Council some time ago as they were keen to have something and at the Vision conference last year we said that we would be looking in to setting something up.</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And, here it is…..Working with </a:t>
            </a:r>
            <a:r>
              <a:rPr lang="en-GB" sz="1200" i="1" kern="1200" dirty="0" err="1" smtClean="0">
                <a:solidFill>
                  <a:schemeClr val="tx1"/>
                </a:solidFill>
                <a:effectLst/>
                <a:latin typeface="Arial" panose="020B0604020202020204" pitchFamily="34" charset="0"/>
                <a:ea typeface="+mn-ea"/>
                <a:cs typeface="+mn-cs"/>
              </a:rPr>
              <a:t>Faxi</a:t>
            </a:r>
            <a:r>
              <a:rPr lang="en-GB" sz="1200" i="1" kern="1200" dirty="0" smtClean="0">
                <a:solidFill>
                  <a:schemeClr val="tx1"/>
                </a:solidFill>
                <a:effectLst/>
                <a:latin typeface="Arial" panose="020B0604020202020204" pitchFamily="34" charset="0"/>
                <a:ea typeface="+mn-ea"/>
                <a:cs typeface="+mn-cs"/>
              </a:rPr>
              <a:t> we have set up a Journey Share Group which is for anyone who works in Newbury Town Centre.  It will mainly help link people up who travel by car but it can also be used to link other modes so if you wanted to start cycling but would prefer to cycle with others, these links can be made in this group too (or shared journeys on foot or by public transport).  (Can maybe point out how you can view on a map who is registered and what journeys they are looking to share – image used on the slide). </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It is a ‘closed’ group so each member’s registration will have to be authorised just so that we can check that the people signing up are from workplaces in the town.  But this gives people comfort that everyone using it is doing so for the same purpose and they are likely to get a suitable match for their journey.</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So, we are officially launching it today and we have Anthony here from </a:t>
            </a:r>
            <a:r>
              <a:rPr lang="en-GB" sz="1200" i="1" kern="1200" dirty="0" err="1" smtClean="0">
                <a:solidFill>
                  <a:schemeClr val="tx1"/>
                </a:solidFill>
                <a:effectLst/>
                <a:latin typeface="Arial" panose="020B0604020202020204" pitchFamily="34" charset="0"/>
                <a:ea typeface="+mn-ea"/>
                <a:cs typeface="+mn-cs"/>
              </a:rPr>
              <a:t>Faxi</a:t>
            </a:r>
            <a:r>
              <a:rPr lang="en-GB" sz="1200" i="1" kern="1200" dirty="0" smtClean="0">
                <a:solidFill>
                  <a:schemeClr val="tx1"/>
                </a:solidFill>
                <a:effectLst/>
                <a:latin typeface="Arial" panose="020B0604020202020204" pitchFamily="34" charset="0"/>
                <a:ea typeface="+mn-ea"/>
                <a:cs typeface="+mn-cs"/>
              </a:rPr>
              <a:t> who, if you haven’t spoken to already, will be around to chat to and help you register or download the </a:t>
            </a:r>
            <a:r>
              <a:rPr lang="en-GB" sz="1200" i="1" kern="1200" dirty="0" err="1" smtClean="0">
                <a:solidFill>
                  <a:schemeClr val="tx1"/>
                </a:solidFill>
                <a:effectLst/>
                <a:latin typeface="Arial" panose="020B0604020202020204" pitchFamily="34" charset="0"/>
                <a:ea typeface="+mn-ea"/>
                <a:cs typeface="+mn-cs"/>
              </a:rPr>
              <a:t>Faxi</a:t>
            </a:r>
            <a:r>
              <a:rPr lang="en-GB" sz="1200" i="1" kern="1200" dirty="0" smtClean="0">
                <a:solidFill>
                  <a:schemeClr val="tx1"/>
                </a:solidFill>
                <a:effectLst/>
                <a:latin typeface="Arial" panose="020B0604020202020204" pitchFamily="34" charset="0"/>
                <a:ea typeface="+mn-ea"/>
                <a:cs typeface="+mn-cs"/>
              </a:rPr>
              <a:t> app and tell you a bit more about it.</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GB" sz="1200" i="1" kern="1200" dirty="0" smtClean="0">
                <a:solidFill>
                  <a:schemeClr val="tx1"/>
                </a:solidFill>
                <a:effectLst/>
                <a:latin typeface="Arial" panose="020B0604020202020204" pitchFamily="34" charset="0"/>
                <a:ea typeface="+mn-ea"/>
                <a:cs typeface="+mn-cs"/>
              </a:rPr>
              <a:t>It is free for all those who work in Newbury and we hope it will be helpful in saving people money and reducing the number of work car journeys coming into the town.</a:t>
            </a:r>
            <a:endParaRPr lang="en-GB" sz="1200" kern="1200" dirty="0" smtClean="0">
              <a:solidFill>
                <a:schemeClr val="tx1"/>
              </a:solidFill>
              <a:effectLst/>
              <a:latin typeface="Arial" panose="020B0604020202020204" pitchFamily="34" charset="0"/>
              <a:ea typeface="+mn-ea"/>
              <a:cs typeface="+mn-cs"/>
            </a:endParaRPr>
          </a:p>
          <a:p>
            <a:r>
              <a:rPr lang="en-GB" sz="1200" kern="1200" dirty="0" smtClean="0">
                <a:solidFill>
                  <a:schemeClr val="tx1"/>
                </a:solidFill>
                <a:effectLst/>
                <a:latin typeface="Arial" panose="020B0604020202020204"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3E9B5D2-F175-4ED9-A343-933D188208DE}" type="slidenum">
              <a:rPr lang="en-GB" altLang="en-US" smtClean="0"/>
              <a:pPr/>
              <a:t>9</a:t>
            </a:fld>
            <a:endParaRPr lang="en-GB" altLang="en-US"/>
          </a:p>
        </p:txBody>
      </p:sp>
    </p:spTree>
    <p:extLst>
      <p:ext uri="{BB962C8B-B14F-4D97-AF65-F5344CB8AC3E}">
        <p14:creationId xmlns:p14="http://schemas.microsoft.com/office/powerpoint/2010/main" val="107096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87" name="Picture 19" descr="WBC Footer Strip Green Landscape"/>
          <p:cNvPicPr>
            <a:picLocks noChangeAspect="1" noChangeArrowheads="1"/>
          </p:cNvPicPr>
          <p:nvPr/>
        </p:nvPicPr>
        <p:blipFill>
          <a:blip r:embed="rId2" cstate="print"/>
          <a:srcRect l="1099"/>
          <a:stretch>
            <a:fillRect/>
          </a:stretch>
        </p:blipFill>
        <p:spPr bwMode="auto">
          <a:xfrm>
            <a:off x="-3175" y="5943600"/>
            <a:ext cx="9147175" cy="914400"/>
          </a:xfrm>
          <a:prstGeom prst="rect">
            <a:avLst/>
          </a:prstGeom>
          <a:noFill/>
          <a:ln w="9525">
            <a:noFill/>
            <a:miter lim="800000"/>
            <a:headEnd/>
            <a:tailEnd/>
          </a:ln>
        </p:spPr>
      </p:pic>
      <p:sp>
        <p:nvSpPr>
          <p:cNvPr id="7170" name="Rectangle 2"/>
          <p:cNvSpPr>
            <a:spLocks noGrp="1" noChangeArrowheads="1"/>
          </p:cNvSpPr>
          <p:nvPr>
            <p:ph type="ctrTitle"/>
          </p:nvPr>
        </p:nvSpPr>
        <p:spPr>
          <a:xfrm>
            <a:off x="684213" y="1268413"/>
            <a:ext cx="7772400" cy="1727200"/>
          </a:xfrm>
        </p:spPr>
        <p:txBody>
          <a:bodyPr/>
          <a:lstStyle>
            <a:lvl1pPr algn="ctr">
              <a:defRPr sz="4800"/>
            </a:lvl1pPr>
          </a:lstStyle>
          <a:p>
            <a:r>
              <a:rPr lang="en-US" smtClean="0"/>
              <a:t>Click to edit Master title style</a:t>
            </a:r>
            <a:endParaRPr lang="en-GB"/>
          </a:p>
        </p:txBody>
      </p:sp>
      <p:sp>
        <p:nvSpPr>
          <p:cNvPr id="7171" name="Rectangle 3"/>
          <p:cNvSpPr>
            <a:spLocks noGrp="1" noChangeArrowheads="1"/>
          </p:cNvSpPr>
          <p:nvPr>
            <p:ph type="subTitle" idx="1"/>
          </p:nvPr>
        </p:nvSpPr>
        <p:spPr>
          <a:xfrm>
            <a:off x="1370013" y="3716338"/>
            <a:ext cx="6400800" cy="1800225"/>
          </a:xfrm>
        </p:spPr>
        <p:txBody>
          <a:bodyPr/>
          <a:lstStyle>
            <a:lvl1pPr marL="0" indent="0" algn="ctr">
              <a:buFont typeface="Wingdings" pitchFamily="2" charset="2"/>
              <a:buNone/>
              <a:defRPr/>
            </a:lvl1pPr>
          </a:lstStyle>
          <a:p>
            <a:r>
              <a:rPr lang="en-US" smtClean="0"/>
              <a:t>Click to edit Master subtitle style</a:t>
            </a:r>
            <a:endParaRPr lang="en-GB"/>
          </a:p>
        </p:txBody>
      </p:sp>
      <p:sp>
        <p:nvSpPr>
          <p:cNvPr id="7172" name="Rectangle 4"/>
          <p:cNvSpPr>
            <a:spLocks noGrp="1" noChangeArrowheads="1"/>
          </p:cNvSpPr>
          <p:nvPr>
            <p:ph type="dt" sz="half" idx="2"/>
          </p:nvPr>
        </p:nvSpPr>
        <p:spPr>
          <a:xfrm>
            <a:off x="457200" y="5445125"/>
            <a:ext cx="2133600" cy="457200"/>
          </a:xfrm>
        </p:spPr>
        <p:txBody>
          <a:bodyPr/>
          <a:lstStyle>
            <a:lvl1pPr>
              <a:defRPr>
                <a:latin typeface="Verdana" pitchFamily="34" charset="0"/>
              </a:defRPr>
            </a:lvl1pPr>
          </a:lstStyle>
          <a:p>
            <a:endParaRPr lang="en-GB">
              <a:solidFill>
                <a:srgbClr val="000000"/>
              </a:solidFill>
            </a:endParaRPr>
          </a:p>
        </p:txBody>
      </p:sp>
      <p:sp>
        <p:nvSpPr>
          <p:cNvPr id="7173" name="Rectangle 5"/>
          <p:cNvSpPr>
            <a:spLocks noGrp="1" noChangeArrowheads="1"/>
          </p:cNvSpPr>
          <p:nvPr>
            <p:ph type="ftr" sz="quarter" idx="3"/>
          </p:nvPr>
        </p:nvSpPr>
        <p:spPr>
          <a:xfrm>
            <a:off x="3124200" y="5445125"/>
            <a:ext cx="2895600" cy="457200"/>
          </a:xfrm>
        </p:spPr>
        <p:txBody>
          <a:bodyPr/>
          <a:lstStyle>
            <a:lvl1pPr>
              <a:defRPr>
                <a:latin typeface="Verdana" pitchFamily="34" charset="0"/>
              </a:defRPr>
            </a:lvl1pPr>
          </a:lstStyle>
          <a:p>
            <a:endParaRPr lang="en-GB">
              <a:solidFill>
                <a:srgbClr val="000000"/>
              </a:solidFill>
            </a:endParaRPr>
          </a:p>
        </p:txBody>
      </p:sp>
      <p:sp>
        <p:nvSpPr>
          <p:cNvPr id="7174" name="Rectangle 6"/>
          <p:cNvSpPr>
            <a:spLocks noGrp="1" noChangeArrowheads="1"/>
          </p:cNvSpPr>
          <p:nvPr>
            <p:ph type="sldNum" sz="quarter" idx="4"/>
          </p:nvPr>
        </p:nvSpPr>
        <p:spPr>
          <a:xfrm>
            <a:off x="6553200" y="5445125"/>
            <a:ext cx="2133600" cy="457200"/>
          </a:xfrm>
        </p:spPr>
        <p:txBody>
          <a:bodyPr/>
          <a:lstStyle>
            <a:lvl1pPr>
              <a:defRPr>
                <a:latin typeface="Verdana" pitchFamily="34" charset="0"/>
              </a:defRPr>
            </a:lvl1pPr>
          </a:lstStyle>
          <a:p>
            <a:fld id="{3B88B969-047F-41CF-A489-EE09CA3F278E}" type="slidenum">
              <a:rPr lang="en-GB">
                <a:solidFill>
                  <a:srgbClr val="000000"/>
                </a:solidFill>
              </a:rPr>
              <a:pPr/>
              <a:t>‹#›</a:t>
            </a:fld>
            <a:endParaRPr lang="en-GB">
              <a:solidFill>
                <a:srgbClr val="000000"/>
              </a:solidFill>
            </a:endParaRPr>
          </a:p>
        </p:txBody>
      </p:sp>
      <p:grpSp>
        <p:nvGrpSpPr>
          <p:cNvPr id="2" name="Group 11"/>
          <p:cNvGrpSpPr>
            <a:grpSpLocks/>
          </p:cNvGrpSpPr>
          <p:nvPr/>
        </p:nvGrpSpPr>
        <p:grpSpPr bwMode="auto">
          <a:xfrm>
            <a:off x="257175" y="3227388"/>
            <a:ext cx="8610600" cy="201612"/>
            <a:chOff x="144" y="1680"/>
            <a:chExt cx="5424" cy="144"/>
          </a:xfrm>
        </p:grpSpPr>
        <p:sp>
          <p:nvSpPr>
            <p:cNvPr id="7180" name="Rectangle 12"/>
            <p:cNvSpPr>
              <a:spLocks noChangeArrowheads="1"/>
            </p:cNvSpPr>
            <p:nvPr userDrawn="1"/>
          </p:nvSpPr>
          <p:spPr bwMode="auto">
            <a:xfrm>
              <a:off x="144" y="1680"/>
              <a:ext cx="1808" cy="144"/>
            </a:xfrm>
            <a:prstGeom prst="rect">
              <a:avLst/>
            </a:prstGeom>
            <a:solidFill>
              <a:srgbClr val="019681"/>
            </a:solidFill>
            <a:ln w="9525">
              <a:solidFill>
                <a:srgbClr val="019681"/>
              </a:solidFill>
              <a:miter lim="800000"/>
              <a:headEnd/>
              <a:tailEnd/>
            </a:ln>
            <a:effectLst/>
          </p:spPr>
          <p:txBody>
            <a:bodyPr wrap="none" anchor="ctr"/>
            <a:lstStyle/>
            <a:p>
              <a:pPr fontAlgn="base">
                <a:spcBef>
                  <a:spcPct val="0"/>
                </a:spcBef>
                <a:spcAft>
                  <a:spcPct val="0"/>
                </a:spcAft>
              </a:pPr>
              <a:endParaRPr lang="en-GB" smtClean="0">
                <a:solidFill>
                  <a:srgbClr val="000000"/>
                </a:solidFill>
                <a:latin typeface="Verdana" pitchFamily="34" charset="0"/>
              </a:endParaRPr>
            </a:p>
          </p:txBody>
        </p:sp>
        <p:sp>
          <p:nvSpPr>
            <p:cNvPr id="7181" name="Rectangle 13"/>
            <p:cNvSpPr>
              <a:spLocks noChangeArrowheads="1"/>
            </p:cNvSpPr>
            <p:nvPr userDrawn="1"/>
          </p:nvSpPr>
          <p:spPr bwMode="auto">
            <a:xfrm>
              <a:off x="1952" y="1680"/>
              <a:ext cx="1808" cy="144"/>
            </a:xfrm>
            <a:prstGeom prst="rect">
              <a:avLst/>
            </a:prstGeom>
            <a:solidFill>
              <a:srgbClr val="56B4A3"/>
            </a:solidFill>
            <a:ln w="9525">
              <a:solidFill>
                <a:srgbClr val="56B4A3"/>
              </a:solidFill>
              <a:miter lim="800000"/>
              <a:headEnd/>
              <a:tailEnd/>
            </a:ln>
            <a:effectLst/>
          </p:spPr>
          <p:txBody>
            <a:bodyPr wrap="none" anchor="ctr"/>
            <a:lstStyle/>
            <a:p>
              <a:pPr fontAlgn="base">
                <a:spcBef>
                  <a:spcPct val="0"/>
                </a:spcBef>
                <a:spcAft>
                  <a:spcPct val="0"/>
                </a:spcAft>
              </a:pPr>
              <a:endParaRPr lang="en-GB" smtClean="0">
                <a:solidFill>
                  <a:srgbClr val="000000"/>
                </a:solidFill>
                <a:latin typeface="Verdana" pitchFamily="34" charset="0"/>
              </a:endParaRPr>
            </a:p>
          </p:txBody>
        </p:sp>
        <p:sp>
          <p:nvSpPr>
            <p:cNvPr id="7182" name="Rectangle 14"/>
            <p:cNvSpPr>
              <a:spLocks noChangeArrowheads="1"/>
            </p:cNvSpPr>
            <p:nvPr userDrawn="1"/>
          </p:nvSpPr>
          <p:spPr bwMode="auto">
            <a:xfrm>
              <a:off x="3760" y="1680"/>
              <a:ext cx="1808" cy="144"/>
            </a:xfrm>
            <a:prstGeom prst="rect">
              <a:avLst/>
            </a:prstGeom>
            <a:solidFill>
              <a:srgbClr val="019681"/>
            </a:solidFill>
            <a:ln w="9525">
              <a:solidFill>
                <a:srgbClr val="019681"/>
              </a:solidFill>
              <a:miter lim="800000"/>
              <a:headEnd/>
              <a:tailEnd/>
            </a:ln>
            <a:effectLst/>
          </p:spPr>
          <p:txBody>
            <a:bodyPr wrap="none" anchor="ctr"/>
            <a:lstStyle/>
            <a:p>
              <a:pPr fontAlgn="base">
                <a:spcBef>
                  <a:spcPct val="0"/>
                </a:spcBef>
                <a:spcAft>
                  <a:spcPct val="0"/>
                </a:spcAft>
              </a:pPr>
              <a:endParaRPr lang="en-GB" smtClean="0">
                <a:solidFill>
                  <a:srgbClr val="000000"/>
                </a:solidFill>
                <a:latin typeface="Verdana" pitchFamily="34" charset="0"/>
              </a:endParaRPr>
            </a:p>
          </p:txBody>
        </p:sp>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C8FE1B-9A93-47FB-876D-A29C9874564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86895-54B8-4A6E-8196-5CD75A77F64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7D8C5D-647D-44EE-906D-80F8D5E0BE9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E2BC00-36C8-448C-86A0-A1B2439C11A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C4C0BDF-1641-4889-8778-B74A0B7524B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8BC5A83-581F-4C2C-B08F-5E555C2D714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3D7EDD-9E68-4915-A6E6-AE941A7713C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F05291-376C-4651-8B2D-5E83D12857A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E5BA21-A8C5-4116-A15A-537516B1395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4562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456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D67900-5917-40D8-A418-503C30B8E3A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0"/>
          <p:cNvGrpSpPr>
            <a:grpSpLocks/>
          </p:cNvGrpSpPr>
          <p:nvPr/>
        </p:nvGrpSpPr>
        <p:grpSpPr bwMode="auto">
          <a:xfrm>
            <a:off x="-4763" y="0"/>
            <a:ext cx="9147176" cy="6858000"/>
            <a:chOff x="-3" y="0"/>
            <a:chExt cx="5762" cy="4320"/>
          </a:xfrm>
        </p:grpSpPr>
        <p:grpSp>
          <p:nvGrpSpPr>
            <p:cNvPr id="3" name="Group 11"/>
            <p:cNvGrpSpPr>
              <a:grpSpLocks/>
            </p:cNvGrpSpPr>
            <p:nvPr userDrawn="1"/>
          </p:nvGrpSpPr>
          <p:grpSpPr bwMode="auto">
            <a:xfrm>
              <a:off x="5" y="0"/>
              <a:ext cx="144" cy="3748"/>
              <a:chOff x="0" y="0"/>
              <a:chExt cx="144" cy="4320"/>
            </a:xfrm>
          </p:grpSpPr>
          <p:sp>
            <p:nvSpPr>
              <p:cNvPr id="6156" name="Rectangle 12"/>
              <p:cNvSpPr>
                <a:spLocks noChangeArrowheads="1"/>
              </p:cNvSpPr>
              <p:nvPr/>
            </p:nvSpPr>
            <p:spPr bwMode="auto">
              <a:xfrm>
                <a:off x="0" y="0"/>
                <a:ext cx="144" cy="1440"/>
              </a:xfrm>
              <a:prstGeom prst="rect">
                <a:avLst/>
              </a:prstGeom>
              <a:solidFill>
                <a:srgbClr val="019681"/>
              </a:solidFill>
              <a:ln w="9525">
                <a:solidFill>
                  <a:srgbClr val="019681"/>
                </a:solidFill>
                <a:miter lim="800000"/>
                <a:headEnd/>
                <a:tailEnd/>
              </a:ln>
              <a:effec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157" name="Rectangle 13"/>
              <p:cNvSpPr>
                <a:spLocks noChangeArrowheads="1"/>
              </p:cNvSpPr>
              <p:nvPr/>
            </p:nvSpPr>
            <p:spPr bwMode="auto">
              <a:xfrm>
                <a:off x="0" y="1440"/>
                <a:ext cx="144" cy="1440"/>
              </a:xfrm>
              <a:prstGeom prst="rect">
                <a:avLst/>
              </a:prstGeom>
              <a:solidFill>
                <a:srgbClr val="56B4A3"/>
              </a:solidFill>
              <a:ln w="9525">
                <a:solidFill>
                  <a:srgbClr val="56B4A3"/>
                </a:solidFill>
                <a:miter lim="800000"/>
                <a:headEnd/>
                <a:tailEnd/>
              </a:ln>
              <a:effec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158" name="Rectangle 14"/>
              <p:cNvSpPr>
                <a:spLocks noChangeArrowheads="1"/>
              </p:cNvSpPr>
              <p:nvPr/>
            </p:nvSpPr>
            <p:spPr bwMode="auto">
              <a:xfrm>
                <a:off x="0" y="2880"/>
                <a:ext cx="144" cy="1440"/>
              </a:xfrm>
              <a:prstGeom prst="rect">
                <a:avLst/>
              </a:prstGeom>
              <a:solidFill>
                <a:srgbClr val="019681"/>
              </a:solidFill>
              <a:ln w="9525">
                <a:solidFill>
                  <a:srgbClr val="019681"/>
                </a:solidFill>
                <a:miter lim="800000"/>
                <a:headEnd/>
                <a:tailEnd/>
              </a:ln>
              <a:effec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pic>
          <p:nvPicPr>
            <p:cNvPr id="6162" name="Picture 18" descr="WBC Footer Strip Green Landscape"/>
            <p:cNvPicPr>
              <a:picLocks noChangeAspect="1" noChangeArrowheads="1"/>
            </p:cNvPicPr>
            <p:nvPr userDrawn="1"/>
          </p:nvPicPr>
          <p:blipFill>
            <a:blip r:embed="rId13" cstate="print"/>
            <a:srcRect l="1099"/>
            <a:stretch>
              <a:fillRect/>
            </a:stretch>
          </p:blipFill>
          <p:spPr bwMode="auto">
            <a:xfrm>
              <a:off x="-3" y="3744"/>
              <a:ext cx="5762" cy="576"/>
            </a:xfrm>
            <a:prstGeom prst="rect">
              <a:avLst/>
            </a:prstGeom>
            <a:noFill/>
            <a:ln w="9525">
              <a:noFill/>
              <a:miter lim="800000"/>
              <a:headEnd/>
              <a:tailEnd/>
            </a:ln>
          </p:spPr>
        </p:pic>
      </p:grpSp>
      <p:sp>
        <p:nvSpPr>
          <p:cNvPr id="6146" name="Rectangle 2"/>
          <p:cNvSpPr>
            <a:spLocks noGrp="1" noChangeArrowheads="1"/>
          </p:cNvSpPr>
          <p:nvPr>
            <p:ph type="title"/>
          </p:nvPr>
        </p:nvSpPr>
        <p:spPr bwMode="auto">
          <a:xfrm>
            <a:off x="457200" y="277813"/>
            <a:ext cx="8218488" cy="774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6147" name="Rectangle 3"/>
          <p:cNvSpPr>
            <a:spLocks noGrp="1" noChangeArrowheads="1"/>
          </p:cNvSpPr>
          <p:nvPr>
            <p:ph type="body" idx="1"/>
          </p:nvPr>
        </p:nvSpPr>
        <p:spPr bwMode="auto">
          <a:xfrm>
            <a:off x="457200" y="1341438"/>
            <a:ext cx="8229600"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148" name="Rectangle 4"/>
          <p:cNvSpPr>
            <a:spLocks noGrp="1" noChangeArrowheads="1"/>
          </p:cNvSpPr>
          <p:nvPr>
            <p:ph type="dt" sz="half" idx="2"/>
          </p:nvPr>
        </p:nvSpPr>
        <p:spPr bwMode="auto">
          <a:xfrm>
            <a:off x="468313" y="5445125"/>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fontAlgn="base">
              <a:spcBef>
                <a:spcPct val="0"/>
              </a:spcBef>
              <a:spcAft>
                <a:spcPct val="0"/>
              </a:spcAft>
            </a:pPr>
            <a:endParaRPr lang="en-GB" smtClean="0">
              <a:solidFill>
                <a:srgbClr val="000000"/>
              </a:solidFill>
            </a:endParaRPr>
          </a:p>
        </p:txBody>
      </p:sp>
      <p:sp>
        <p:nvSpPr>
          <p:cNvPr id="6149" name="Rectangle 5"/>
          <p:cNvSpPr>
            <a:spLocks noGrp="1" noChangeArrowheads="1"/>
          </p:cNvSpPr>
          <p:nvPr>
            <p:ph type="ftr" sz="quarter" idx="3"/>
          </p:nvPr>
        </p:nvSpPr>
        <p:spPr bwMode="auto">
          <a:xfrm>
            <a:off x="3059113" y="54451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fontAlgn="base">
              <a:spcBef>
                <a:spcPct val="0"/>
              </a:spcBef>
              <a:spcAft>
                <a:spcPct val="0"/>
              </a:spcAft>
            </a:pPr>
            <a:endParaRPr lang="en-GB" smtClean="0">
              <a:solidFill>
                <a:srgbClr val="000000"/>
              </a:solidFill>
            </a:endParaRPr>
          </a:p>
        </p:txBody>
      </p:sp>
      <p:sp>
        <p:nvSpPr>
          <p:cNvPr id="6150" name="Rectangle 6"/>
          <p:cNvSpPr>
            <a:spLocks noGrp="1" noChangeArrowheads="1"/>
          </p:cNvSpPr>
          <p:nvPr>
            <p:ph type="sldNum" sz="quarter" idx="4"/>
          </p:nvPr>
        </p:nvSpPr>
        <p:spPr bwMode="auto">
          <a:xfrm>
            <a:off x="6588125" y="5419725"/>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pPr>
            <a:fld id="{422B55B8-E40F-45D7-AD79-2481F6914988}" type="slidenum">
              <a:rPr lang="en-GB" smtClean="0">
                <a:solidFill>
                  <a:srgbClr val="000000"/>
                </a:solidFill>
              </a:rPr>
              <a:pPr fontAlgn="base">
                <a:spcBef>
                  <a:spcPct val="0"/>
                </a:spcBef>
                <a:spcAft>
                  <a:spcPct val="0"/>
                </a:spcAft>
              </a:pPr>
              <a:t>‹#›</a:t>
            </a:fld>
            <a:endParaRPr lang="en-GB" smtClean="0">
              <a:solidFill>
                <a:srgbClr val="000000"/>
              </a:solidFill>
            </a:endParaRPr>
          </a:p>
        </p:txBody>
      </p:sp>
      <p:sp>
        <p:nvSpPr>
          <p:cNvPr id="6152" name="Line 8"/>
          <p:cNvSpPr>
            <a:spLocks noChangeShapeType="1"/>
          </p:cNvSpPr>
          <p:nvPr/>
        </p:nvSpPr>
        <p:spPr bwMode="auto">
          <a:xfrm flipV="1">
            <a:off x="468313" y="1125538"/>
            <a:ext cx="8207375" cy="0"/>
          </a:xfrm>
          <a:prstGeom prst="line">
            <a:avLst/>
          </a:prstGeom>
          <a:noFill/>
          <a:ln w="19050">
            <a:solidFill>
              <a:schemeClr val="tx2"/>
            </a:solidFill>
            <a:round/>
            <a:headEnd/>
            <a:tailEnd/>
          </a:ln>
          <a:effectLst/>
        </p:spPr>
        <p:txBody>
          <a:bodyPr/>
          <a:lstStyle/>
          <a:p>
            <a:pPr fontAlgn="base">
              <a:spcBef>
                <a:spcPct val="0"/>
              </a:spcBef>
              <a:spcAft>
                <a:spcPct val="0"/>
              </a:spcAft>
            </a:pPr>
            <a:endParaRPr lang="en-GB" smtClean="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ingdings" pitchFamily="2" charset="2"/>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www.faxi.co.uk/" TargetMode="External"/><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West Berkshire 2036 Vision and West Berkshire Council Local Plan to 2036</a:t>
            </a:r>
            <a:endParaRPr lang="en-GB" dirty="0"/>
          </a:p>
        </p:txBody>
      </p:sp>
      <p:sp>
        <p:nvSpPr>
          <p:cNvPr id="3" name="Subtitle 2"/>
          <p:cNvSpPr>
            <a:spLocks noGrp="1"/>
          </p:cNvSpPr>
          <p:nvPr>
            <p:ph type="subTitle" idx="1"/>
          </p:nvPr>
        </p:nvSpPr>
        <p:spPr/>
        <p:txBody>
          <a:bodyPr/>
          <a:lstStyle/>
          <a:p>
            <a:r>
              <a:rPr lang="en-GB" b="1" dirty="0" smtClean="0"/>
              <a:t>Bryan Lyttle- Planning and Transport Policy Manager</a:t>
            </a:r>
          </a:p>
          <a:p>
            <a:r>
              <a:rPr lang="en-GB" b="1" dirty="0" smtClean="0"/>
              <a:t>Gabrielle Mancini- Economic Development Officer</a:t>
            </a:r>
            <a:endParaRPr lang="en-GB" b="1" dirty="0"/>
          </a:p>
        </p:txBody>
      </p:sp>
    </p:spTree>
    <p:extLst>
      <p:ext uri="{BB962C8B-B14F-4D97-AF65-F5344CB8AC3E}">
        <p14:creationId xmlns:p14="http://schemas.microsoft.com/office/powerpoint/2010/main" val="326962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0"/>
            <a:ext cx="8218488" cy="774700"/>
          </a:xfrm>
        </p:spPr>
        <p:txBody>
          <a:bodyPr/>
          <a:lstStyle/>
          <a:p>
            <a:pPr algn="ctr"/>
            <a:r>
              <a:rPr lang="en-GB" sz="3200" dirty="0" smtClean="0"/>
              <a:t>What they say about West Berkshire…</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2819400" cy="28489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0" y="2115345"/>
            <a:ext cx="2208028" cy="2895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143000"/>
            <a:ext cx="2590800" cy="47640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645" y="1219200"/>
            <a:ext cx="2757009" cy="42515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5278" y="2514600"/>
            <a:ext cx="3889742" cy="263049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4858" y="2643694"/>
            <a:ext cx="1827906" cy="293893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798" y="4625099"/>
            <a:ext cx="6019800" cy="1213628"/>
          </a:xfrm>
          <a:prstGeom prst="rect">
            <a:avLst/>
          </a:prstGeom>
        </p:spPr>
      </p:pic>
    </p:spTree>
    <p:extLst>
      <p:ext uri="{BB962C8B-B14F-4D97-AF65-F5344CB8AC3E}">
        <p14:creationId xmlns:p14="http://schemas.microsoft.com/office/powerpoint/2010/main" val="337645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97" y="152399"/>
            <a:ext cx="8863502" cy="5791201"/>
          </a:xfrm>
          <a:prstGeom prst="rect">
            <a:avLst/>
          </a:prstGeom>
        </p:spPr>
      </p:pic>
    </p:spTree>
    <p:extLst>
      <p:ext uri="{BB962C8B-B14F-4D97-AF65-F5344CB8AC3E}">
        <p14:creationId xmlns:p14="http://schemas.microsoft.com/office/powerpoint/2010/main" val="3701563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key areas</a:t>
            </a:r>
            <a:endParaRPr lang="en-GB" dirty="0"/>
          </a:p>
        </p:txBody>
      </p:sp>
      <p:sp>
        <p:nvSpPr>
          <p:cNvPr id="3" name="TextBox 2"/>
          <p:cNvSpPr txBox="1"/>
          <p:nvPr/>
        </p:nvSpPr>
        <p:spPr>
          <a:xfrm>
            <a:off x="495300" y="1045369"/>
            <a:ext cx="8142288" cy="4893647"/>
          </a:xfrm>
          <a:prstGeom prst="rect">
            <a:avLst/>
          </a:prstGeom>
          <a:noFill/>
        </p:spPr>
        <p:txBody>
          <a:bodyPr wrap="square" rtlCol="0">
            <a:spAutoFit/>
          </a:bodyPr>
          <a:lstStyle/>
          <a:p>
            <a:endParaRPr lang="en-GB" sz="2400" dirty="0"/>
          </a:p>
          <a:p>
            <a:pPr lvl="0"/>
            <a:r>
              <a:rPr lang="en-GB" sz="2400" dirty="0"/>
              <a:t>A West </a:t>
            </a:r>
            <a:r>
              <a:rPr lang="en-GB" sz="2400" dirty="0" smtClean="0"/>
              <a:t>Berkshire: </a:t>
            </a:r>
          </a:p>
          <a:p>
            <a:pPr lvl="0"/>
            <a:endParaRPr lang="en-GB" sz="2400" dirty="0" smtClean="0"/>
          </a:p>
          <a:p>
            <a:pPr marL="342900" lvl="0" indent="-342900">
              <a:buFont typeface="Arial" panose="020B0604020202020204" pitchFamily="34" charset="0"/>
              <a:buChar char="•"/>
            </a:pPr>
            <a:r>
              <a:rPr lang="en-GB" sz="2400" dirty="0" smtClean="0"/>
              <a:t>where </a:t>
            </a:r>
            <a:r>
              <a:rPr lang="en-GB" sz="2400" b="1" dirty="0"/>
              <a:t>everybody</a:t>
            </a:r>
            <a:r>
              <a:rPr lang="en-GB" sz="2400" dirty="0"/>
              <a:t> has what they need to fulfil their potential</a:t>
            </a:r>
          </a:p>
          <a:p>
            <a:pPr marL="285750" lvl="0" indent="-285750">
              <a:buFont typeface="Arial" panose="020B0604020202020204" pitchFamily="34" charset="0"/>
              <a:buChar char="•"/>
            </a:pPr>
            <a:r>
              <a:rPr lang="en-GB" sz="2400" dirty="0"/>
              <a:t>w</a:t>
            </a:r>
            <a:r>
              <a:rPr lang="en-GB" sz="2400" dirty="0" smtClean="0"/>
              <a:t>ith </a:t>
            </a:r>
            <a:r>
              <a:rPr lang="en-GB" sz="2400" dirty="0"/>
              <a:t>a housing mix with something for </a:t>
            </a:r>
            <a:r>
              <a:rPr lang="en-GB" sz="2400" b="1" dirty="0"/>
              <a:t>everyone</a:t>
            </a:r>
          </a:p>
          <a:p>
            <a:pPr marL="285750" lvl="0" indent="-285750">
              <a:buFont typeface="Arial" panose="020B0604020202020204" pitchFamily="34" charset="0"/>
              <a:buChar char="•"/>
            </a:pPr>
            <a:r>
              <a:rPr lang="en-GB" sz="2400" dirty="0" smtClean="0"/>
              <a:t>that </a:t>
            </a:r>
            <a:r>
              <a:rPr lang="en-GB" sz="2400" dirty="0"/>
              <a:t>welcomes business, enterprise and industry into a productive, growing and </a:t>
            </a:r>
            <a:r>
              <a:rPr lang="en-GB" sz="2400" b="1" dirty="0"/>
              <a:t>dynamic local economy </a:t>
            </a:r>
          </a:p>
          <a:p>
            <a:pPr marL="285750" lvl="0" indent="-285750">
              <a:buFont typeface="Arial" panose="020B0604020202020204" pitchFamily="34" charset="0"/>
              <a:buChar char="•"/>
            </a:pPr>
            <a:r>
              <a:rPr lang="en-GB" sz="2400" dirty="0" smtClean="0"/>
              <a:t>where </a:t>
            </a:r>
            <a:r>
              <a:rPr lang="en-GB" sz="2400" dirty="0"/>
              <a:t>the health and wellbeing of residents of </a:t>
            </a:r>
            <a:r>
              <a:rPr lang="en-GB" sz="2400" b="1" dirty="0"/>
              <a:t>all ages </a:t>
            </a:r>
            <a:r>
              <a:rPr lang="en-GB" sz="2400" dirty="0"/>
              <a:t>is prioritised</a:t>
            </a:r>
          </a:p>
          <a:p>
            <a:pPr marL="285750" lvl="0" indent="-285750">
              <a:buFont typeface="Arial" panose="020B0604020202020204" pitchFamily="34" charset="0"/>
              <a:buChar char="•"/>
            </a:pPr>
            <a:r>
              <a:rPr lang="en-GB" sz="2400" dirty="0" smtClean="0"/>
              <a:t>with </a:t>
            </a:r>
            <a:r>
              <a:rPr lang="en-GB" sz="2400" b="1" dirty="0"/>
              <a:t>both</a:t>
            </a:r>
            <a:r>
              <a:rPr lang="en-GB" sz="2400" dirty="0"/>
              <a:t> beautiful, natural landscape and a strong cultural offering</a:t>
            </a:r>
          </a:p>
          <a:p>
            <a:endParaRPr lang="en-GB" sz="2400" dirty="0"/>
          </a:p>
        </p:txBody>
      </p:sp>
    </p:spTree>
    <p:extLst>
      <p:ext uri="{BB962C8B-B14F-4D97-AF65-F5344CB8AC3E}">
        <p14:creationId xmlns:p14="http://schemas.microsoft.com/office/powerpoint/2010/main" val="2774268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1"/>
            <a:ext cx="8843108" cy="5782926"/>
          </a:xfrm>
          <a:prstGeom prst="rect">
            <a:avLst/>
          </a:prstGeom>
        </p:spPr>
      </p:pic>
    </p:spTree>
    <p:extLst>
      <p:ext uri="{BB962C8B-B14F-4D97-AF65-F5344CB8AC3E}">
        <p14:creationId xmlns:p14="http://schemas.microsoft.com/office/powerpoint/2010/main" val="332970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Timetable</a:t>
            </a:r>
            <a:endParaRPr lang="en-GB" dirty="0"/>
          </a:p>
        </p:txBody>
      </p:sp>
      <p:sp>
        <p:nvSpPr>
          <p:cNvPr id="3" name="TextBox 2"/>
          <p:cNvSpPr txBox="1"/>
          <p:nvPr/>
        </p:nvSpPr>
        <p:spPr>
          <a:xfrm>
            <a:off x="533400" y="1295400"/>
            <a:ext cx="8142288"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Consultation closes on </a:t>
            </a:r>
            <a:r>
              <a:rPr lang="en-GB" sz="2800" b="1" dirty="0" smtClean="0"/>
              <a:t>31</a:t>
            </a:r>
            <a:r>
              <a:rPr lang="en-GB" sz="2800" b="1" baseline="30000" dirty="0" smtClean="0"/>
              <a:t>st</a:t>
            </a:r>
            <a:r>
              <a:rPr lang="en-GB" sz="2800" dirty="0" smtClean="0"/>
              <a:t> </a:t>
            </a:r>
            <a:r>
              <a:rPr lang="en-GB" sz="2800" b="1" dirty="0" smtClean="0"/>
              <a:t>October</a:t>
            </a:r>
          </a:p>
          <a:p>
            <a:pPr marL="457200" indent="-457200">
              <a:buFont typeface="Arial" panose="020B0604020202020204" pitchFamily="34" charset="0"/>
              <a:buChar char="•"/>
            </a:pPr>
            <a:r>
              <a:rPr lang="en-GB" sz="2800" dirty="0" smtClean="0"/>
              <a:t>Amendments considered and fed into final draft throughout November and December</a:t>
            </a:r>
          </a:p>
          <a:p>
            <a:pPr marL="457200" indent="-457200">
              <a:buFont typeface="Arial" panose="020B0604020202020204" pitchFamily="34" charset="0"/>
              <a:buChar char="•"/>
            </a:pPr>
            <a:r>
              <a:rPr lang="en-GB" sz="2800" dirty="0" smtClean="0"/>
              <a:t>Formal adoption by the Health and Wellbeing Board in January 2019 (provisional)</a:t>
            </a:r>
          </a:p>
          <a:p>
            <a:pPr marL="457200" indent="-457200">
              <a:buFont typeface="Arial" panose="020B0604020202020204" pitchFamily="34" charset="0"/>
              <a:buChar char="•"/>
            </a:pPr>
            <a:r>
              <a:rPr lang="en-GB" sz="2800" dirty="0" smtClean="0"/>
              <a:t>Considered at full Council in March 2019</a:t>
            </a:r>
          </a:p>
          <a:p>
            <a:pPr marL="457200" indent="-457200">
              <a:buFont typeface="Arial" panose="020B0604020202020204" pitchFamily="34" charset="0"/>
              <a:buChar char="•"/>
            </a:pPr>
            <a:r>
              <a:rPr lang="en-GB" sz="2800" dirty="0" smtClean="0"/>
              <a:t>Progress monitored by the Health and Wellbeing Board using outcomes framework</a:t>
            </a:r>
          </a:p>
          <a:p>
            <a:pPr marL="457200" indent="-457200">
              <a:buFont typeface="Arial" panose="020B0604020202020204" pitchFamily="34" charset="0"/>
              <a:buChar char="•"/>
            </a:pPr>
            <a:r>
              <a:rPr lang="en-GB" sz="2800" dirty="0" smtClean="0"/>
              <a:t>Refreshed at intervals agreed by the Health and Wellbeing Board</a:t>
            </a:r>
            <a:endParaRPr lang="en-GB" sz="2800" dirty="0"/>
          </a:p>
        </p:txBody>
      </p:sp>
    </p:spTree>
    <p:extLst>
      <p:ext uri="{BB962C8B-B14F-4D97-AF65-F5344CB8AC3E}">
        <p14:creationId xmlns:p14="http://schemas.microsoft.com/office/powerpoint/2010/main" val="263082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‘AOTS’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40300"/>
            <a:ext cx="6716325" cy="4593750"/>
          </a:xfrm>
        </p:spPr>
      </p:pic>
    </p:spTree>
    <p:extLst>
      <p:ext uri="{BB962C8B-B14F-4D97-AF65-F5344CB8AC3E}">
        <p14:creationId xmlns:p14="http://schemas.microsoft.com/office/powerpoint/2010/main" val="2386066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638336"/>
              </p:ext>
            </p:extLst>
          </p:nvPr>
        </p:nvGraphicFramePr>
        <p:xfrm>
          <a:off x="457200" y="1341438"/>
          <a:ext cx="8153400" cy="3505200"/>
        </p:xfrm>
        <a:graphic>
          <a:graphicData uri="http://schemas.openxmlformats.org/drawingml/2006/table">
            <a:tbl>
              <a:tblPr firstRow="1" bandRow="1">
                <a:tableStyleId>{5C22544A-7EE6-4342-B048-85BDC9FD1C3A}</a:tableStyleId>
              </a:tblPr>
              <a:tblGrid>
                <a:gridCol w="1828800"/>
                <a:gridCol w="2057400"/>
                <a:gridCol w="2057400"/>
                <a:gridCol w="2209800"/>
              </a:tblGrid>
              <a:tr h="370840">
                <a:tc>
                  <a:txBody>
                    <a:bodyPr/>
                    <a:lstStyle/>
                    <a:p>
                      <a:endParaRPr lang="en-GB" dirty="0"/>
                    </a:p>
                  </a:txBody>
                  <a:tcPr/>
                </a:tc>
                <a:tc>
                  <a:txBody>
                    <a:bodyPr/>
                    <a:lstStyle/>
                    <a:p>
                      <a:r>
                        <a:rPr lang="en-GB" dirty="0" smtClean="0"/>
                        <a:t>Consultation</a:t>
                      </a:r>
                      <a:endParaRPr lang="en-GB" dirty="0"/>
                    </a:p>
                  </a:txBody>
                  <a:tcPr/>
                </a:tc>
                <a:tc>
                  <a:txBody>
                    <a:bodyPr/>
                    <a:lstStyle/>
                    <a:p>
                      <a:r>
                        <a:rPr lang="en-GB" dirty="0" smtClean="0"/>
                        <a:t>Examination</a:t>
                      </a:r>
                      <a:endParaRPr lang="en-GB" dirty="0"/>
                    </a:p>
                  </a:txBody>
                  <a:tcPr/>
                </a:tc>
                <a:tc>
                  <a:txBody>
                    <a:bodyPr/>
                    <a:lstStyle/>
                    <a:p>
                      <a:r>
                        <a:rPr lang="en-GB" dirty="0" smtClean="0"/>
                        <a:t>Adoption</a:t>
                      </a:r>
                      <a:endParaRPr lang="en-GB" dirty="0"/>
                    </a:p>
                  </a:txBody>
                  <a:tcPr/>
                </a:tc>
              </a:tr>
              <a:tr h="370840">
                <a:tc>
                  <a:txBody>
                    <a:bodyPr/>
                    <a:lstStyle/>
                    <a:p>
                      <a:r>
                        <a:rPr lang="en-GB" dirty="0" smtClean="0"/>
                        <a:t>Local</a:t>
                      </a:r>
                      <a:r>
                        <a:rPr lang="en-GB" baseline="0" dirty="0" smtClean="0"/>
                        <a:t> Plan</a:t>
                      </a:r>
                      <a:endParaRPr lang="en-GB" dirty="0"/>
                    </a:p>
                  </a:txBody>
                  <a:tcPr/>
                </a:tc>
                <a:tc>
                  <a:txBody>
                    <a:bodyPr/>
                    <a:lstStyle/>
                    <a:p>
                      <a:r>
                        <a:rPr lang="en-GB" dirty="0" smtClean="0"/>
                        <a:t>2019</a:t>
                      </a:r>
                      <a:endParaRPr lang="en-GB" dirty="0"/>
                    </a:p>
                  </a:txBody>
                  <a:tcPr/>
                </a:tc>
                <a:tc>
                  <a:txBody>
                    <a:bodyPr/>
                    <a:lstStyle/>
                    <a:p>
                      <a:r>
                        <a:rPr lang="en-GB" dirty="0" smtClean="0"/>
                        <a:t>2020</a:t>
                      </a:r>
                      <a:endParaRPr lang="en-GB" dirty="0"/>
                    </a:p>
                  </a:txBody>
                  <a:tcPr/>
                </a:tc>
                <a:tc>
                  <a:txBody>
                    <a:bodyPr/>
                    <a:lstStyle/>
                    <a:p>
                      <a:r>
                        <a:rPr lang="en-GB" dirty="0" smtClean="0"/>
                        <a:t>2020</a:t>
                      </a:r>
                      <a:endParaRPr lang="en-GB" dirty="0"/>
                    </a:p>
                  </a:txBody>
                  <a:tcPr/>
                </a:tc>
              </a:tr>
              <a:tr h="370840">
                <a:tc>
                  <a:txBody>
                    <a:bodyPr/>
                    <a:lstStyle/>
                    <a:p>
                      <a:r>
                        <a:rPr lang="en-GB" dirty="0" smtClean="0"/>
                        <a:t>EDS</a:t>
                      </a:r>
                      <a:endParaRPr lang="en-GB" dirty="0"/>
                    </a:p>
                  </a:txBody>
                  <a:tcPr/>
                </a:tc>
                <a:tc>
                  <a:txBody>
                    <a:bodyPr/>
                    <a:lstStyle/>
                    <a:p>
                      <a:r>
                        <a:rPr lang="en-GB" dirty="0" smtClean="0"/>
                        <a:t>2019</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Transport Plan</a:t>
                      </a:r>
                      <a:endParaRPr lang="en-GB" dirty="0"/>
                    </a:p>
                  </a:txBody>
                  <a:tcPr/>
                </a:tc>
                <a:tc>
                  <a:txBody>
                    <a:bodyPr/>
                    <a:lstStyle/>
                    <a:p>
                      <a:r>
                        <a:rPr lang="en-GB" dirty="0" smtClean="0"/>
                        <a:t>2019</a:t>
                      </a:r>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Leisure Strategy</a:t>
                      </a:r>
                      <a:endParaRPr lang="en-GB" dirty="0"/>
                    </a:p>
                  </a:txBody>
                  <a:tcPr/>
                </a:tc>
                <a:tc>
                  <a:txBody>
                    <a:bodyPr/>
                    <a:lstStyle/>
                    <a:p>
                      <a:r>
                        <a:rPr lang="en-GB" dirty="0" smtClean="0"/>
                        <a:t>2019</a:t>
                      </a:r>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Neighbourhood Plans </a:t>
                      </a:r>
                      <a:endParaRPr lang="en-GB" dirty="0"/>
                    </a:p>
                  </a:txBody>
                  <a:tcPr/>
                </a:tc>
                <a:tc>
                  <a:txBody>
                    <a:bodyPr/>
                    <a:lstStyle/>
                    <a:p>
                      <a:r>
                        <a:rPr lang="en-GB" dirty="0" smtClean="0"/>
                        <a:t>Ongoing</a:t>
                      </a:r>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723376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Newbury Town Centre Workplace Journey Share - </a:t>
            </a:r>
            <a:r>
              <a:rPr lang="en-GB" sz="3200" i="1" dirty="0" smtClean="0"/>
              <a:t>LAUNCH</a:t>
            </a:r>
            <a:endParaRPr lang="en-GB" sz="3200" i="1" dirty="0"/>
          </a:p>
        </p:txBody>
      </p:sp>
      <p:pic>
        <p:nvPicPr>
          <p:cNvPr id="7" name="Picture 6"/>
          <p:cNvPicPr>
            <a:picLocks noChangeAspect="1"/>
          </p:cNvPicPr>
          <p:nvPr/>
        </p:nvPicPr>
        <p:blipFill>
          <a:blip r:embed="rId3"/>
          <a:stretch>
            <a:fillRect/>
          </a:stretch>
        </p:blipFill>
        <p:spPr>
          <a:xfrm>
            <a:off x="611560" y="1412776"/>
            <a:ext cx="6263448" cy="42663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196752"/>
            <a:ext cx="2993471" cy="174267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160" y="3808732"/>
            <a:ext cx="1039003" cy="103900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1173890"/>
            <a:ext cx="738042" cy="7380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246" y="1911932"/>
            <a:ext cx="844966" cy="84496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0246" y="2909714"/>
            <a:ext cx="898874" cy="840002"/>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527881" y="4940685"/>
            <a:ext cx="965101" cy="965101"/>
          </a:xfrm>
          <a:prstGeom prst="rect">
            <a:avLst/>
          </a:prstGeom>
        </p:spPr>
      </p:pic>
      <p:sp>
        <p:nvSpPr>
          <p:cNvPr id="18" name="Oval 17"/>
          <p:cNvSpPr/>
          <p:nvPr/>
        </p:nvSpPr>
        <p:spPr>
          <a:xfrm>
            <a:off x="5496512" y="4289537"/>
            <a:ext cx="1666528" cy="1605601"/>
          </a:xfrm>
          <a:prstGeom prst="ellipse">
            <a:avLst/>
          </a:prstGeom>
          <a:solidFill>
            <a:srgbClr val="CE32B0"/>
          </a:solidFill>
          <a:ln>
            <a:solidFill>
              <a:srgbClr val="CE3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rot="20474224">
            <a:off x="5496512" y="4514579"/>
            <a:ext cx="1666528" cy="1292662"/>
          </a:xfrm>
          <a:prstGeom prst="rect">
            <a:avLst/>
          </a:prstGeom>
          <a:noFill/>
        </p:spPr>
        <p:txBody>
          <a:bodyPr wrap="square" rtlCol="0">
            <a:spAutoFit/>
          </a:bodyPr>
          <a:lstStyle/>
          <a:p>
            <a:pPr algn="ctr"/>
            <a:r>
              <a:rPr lang="en-GB" dirty="0" smtClean="0">
                <a:solidFill>
                  <a:schemeClr val="bg1"/>
                </a:solidFill>
              </a:rPr>
              <a:t>It’s FREE!</a:t>
            </a:r>
          </a:p>
          <a:p>
            <a:pPr algn="ctr"/>
            <a:r>
              <a:rPr lang="en-GB" sz="1500" dirty="0" smtClean="0">
                <a:solidFill>
                  <a:schemeClr val="bg1"/>
                </a:solidFill>
                <a:hlinkClick r:id="rId10"/>
              </a:rPr>
              <a:t>www.faxi.co.uk</a:t>
            </a:r>
            <a:r>
              <a:rPr lang="en-GB" sz="1500" dirty="0" smtClean="0">
                <a:solidFill>
                  <a:schemeClr val="bg1"/>
                </a:solidFill>
              </a:rPr>
              <a:t> Download the free FAXI app today!</a:t>
            </a:r>
            <a:endParaRPr lang="en-GB" sz="1500" dirty="0">
              <a:solidFill>
                <a:schemeClr val="bg1"/>
              </a:solidFill>
            </a:endParaRPr>
          </a:p>
        </p:txBody>
      </p:sp>
    </p:spTree>
    <p:extLst>
      <p:ext uri="{BB962C8B-B14F-4D97-AF65-F5344CB8AC3E}">
        <p14:creationId xmlns:p14="http://schemas.microsoft.com/office/powerpoint/2010/main" val="4018795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 Powerpoint Presentation Template">
  <a:themeElements>
    <a:clrScheme name="Corporate Powerpoint Presentation Template 13">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Corporate Powerpoint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 Powerpoint Presentation Templat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orporate Powerpoint Presentation Templat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orporate Powerpoint Presentation Templat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orporate Powerpoint Presentation Templat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orporate Powerpoint Presentation Templat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orporate Powerpoint Presentation Templat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orporate Powerpoint Presentation Templat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orporate Powerpoint Presentation Templat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orporate Powerpoint Presentation Template 9">
        <a:dk1>
          <a:srgbClr val="000000"/>
        </a:dk1>
        <a:lt1>
          <a:srgbClr val="FFFFFF"/>
        </a:lt1>
        <a:dk2>
          <a:srgbClr val="006666"/>
        </a:dk2>
        <a:lt2>
          <a:srgbClr val="808080"/>
        </a:lt2>
        <a:accent1>
          <a:srgbClr val="00CCFF"/>
        </a:accent1>
        <a:accent2>
          <a:srgbClr val="99CCFF"/>
        </a:accent2>
        <a:accent3>
          <a:srgbClr val="FFFFFF"/>
        </a:accent3>
        <a:accent4>
          <a:srgbClr val="000000"/>
        </a:accent4>
        <a:accent5>
          <a:srgbClr val="AAE2FF"/>
        </a:accent5>
        <a:accent6>
          <a:srgbClr val="8AB9E7"/>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0">
        <a:dk1>
          <a:srgbClr val="000000"/>
        </a:dk1>
        <a:lt1>
          <a:srgbClr val="FFFFFF"/>
        </a:lt1>
        <a:dk2>
          <a:srgbClr val="006666"/>
        </a:dk2>
        <a:lt2>
          <a:srgbClr val="5F5F5F"/>
        </a:lt2>
        <a:accent1>
          <a:srgbClr val="33CCCC"/>
        </a:accent1>
        <a:accent2>
          <a:srgbClr val="99CCFF"/>
        </a:accent2>
        <a:accent3>
          <a:srgbClr val="FFFFFF"/>
        </a:accent3>
        <a:accent4>
          <a:srgbClr val="000000"/>
        </a:accent4>
        <a:accent5>
          <a:srgbClr val="ADE2E2"/>
        </a:accent5>
        <a:accent6>
          <a:srgbClr val="8AB9E7"/>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1">
        <a:dk1>
          <a:srgbClr val="000000"/>
        </a:dk1>
        <a:lt1>
          <a:srgbClr val="FFFFFF"/>
        </a:lt1>
        <a:dk2>
          <a:srgbClr val="006666"/>
        </a:dk2>
        <a:lt2>
          <a:srgbClr val="5F5F5F"/>
        </a:lt2>
        <a:accent1>
          <a:srgbClr val="33CCCC"/>
        </a:accent1>
        <a:accent2>
          <a:srgbClr val="99CCFF"/>
        </a:accent2>
        <a:accent3>
          <a:srgbClr val="FFFFFF"/>
        </a:accent3>
        <a:accent4>
          <a:srgbClr val="000000"/>
        </a:accent4>
        <a:accent5>
          <a:srgbClr val="ADE2E2"/>
        </a:accent5>
        <a:accent6>
          <a:srgbClr val="8AB9E7"/>
        </a:accent6>
        <a:hlink>
          <a:srgbClr val="99CCCC"/>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2">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99CCCC"/>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3">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3791</TotalTime>
  <Words>217</Words>
  <Application>Microsoft Office PowerPoint</Application>
  <PresentationFormat>On-screen Show (4:3)</PresentationFormat>
  <Paragraphs>52</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Times New Roman</vt:lpstr>
      <vt:lpstr>Verdana</vt:lpstr>
      <vt:lpstr>Wingdings</vt:lpstr>
      <vt:lpstr>Office Theme</vt:lpstr>
      <vt:lpstr>Corporate Powerpoint Presentation Template</vt:lpstr>
      <vt:lpstr>West Berkshire 2036 Vision and West Berkshire Council Local Plan to 2036</vt:lpstr>
      <vt:lpstr>What they say about West Berkshire…</vt:lpstr>
      <vt:lpstr>PowerPoint Presentation</vt:lpstr>
      <vt:lpstr>Five key areas</vt:lpstr>
      <vt:lpstr>PowerPoint Presentation</vt:lpstr>
      <vt:lpstr>Timetable</vt:lpstr>
      <vt:lpstr>‘AOTS’</vt:lpstr>
      <vt:lpstr>Timetable</vt:lpstr>
      <vt:lpstr>Newbury Town Centre Workplace Journey Share - LAUNCH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Parish Conference</dc:title>
  <dc:creator>Joanna Reeves</dc:creator>
  <cp:lastModifiedBy>LPye</cp:lastModifiedBy>
  <cp:revision>85</cp:revision>
  <cp:lastPrinted>2018-06-20T15:46:32Z</cp:lastPrinted>
  <dcterms:created xsi:type="dcterms:W3CDTF">2006-08-16T00:00:00Z</dcterms:created>
  <dcterms:modified xsi:type="dcterms:W3CDTF">2018-10-25T14:14:26Z</dcterms:modified>
</cp:coreProperties>
</file>